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3" r:id="rId3"/>
    <p:sldId id="284" r:id="rId4"/>
    <p:sldId id="285" r:id="rId5"/>
    <p:sldId id="267" r:id="rId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A3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C65B0-E475-49D0-86AD-7A9F799CCD73}" type="datetimeFigureOut">
              <a:rPr lang="fi-FI" smtClean="0"/>
              <a:t>21.1.2021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6EC665-8F98-4EE5-A8F6-8DB84E930FF9}" type="slidenum">
              <a:rPr lang="fi-FI" smtClean="0"/>
              <a:t>‹nr.›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04889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Cover </a:t>
            </a:r>
            <a:r>
              <a:rPr lang="fi-FI" dirty="0" err="1"/>
              <a:t>page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C665-8F98-4EE5-A8F6-8DB84E930FF9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105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/>
              <a:t>Thank</a:t>
            </a:r>
            <a:r>
              <a:rPr lang="fi-FI" dirty="0"/>
              <a:t> </a:t>
            </a:r>
            <a:r>
              <a:rPr lang="fi-FI" dirty="0" err="1"/>
              <a:t>you</a:t>
            </a:r>
            <a:r>
              <a:rPr lang="fi-FI" dirty="0"/>
              <a:t> </a:t>
            </a:r>
            <a:r>
              <a:rPr lang="fi-FI" dirty="0" err="1"/>
              <a:t>page</a:t>
            </a:r>
            <a:r>
              <a:rPr lang="fi-FI" dirty="0"/>
              <a:t> – web + </a:t>
            </a:r>
            <a:r>
              <a:rPr lang="fi-FI" dirty="0" err="1"/>
              <a:t>place</a:t>
            </a:r>
            <a:r>
              <a:rPr lang="fi-FI" dirty="0"/>
              <a:t> for </a:t>
            </a:r>
            <a:r>
              <a:rPr lang="fi-FI" dirty="0" err="1"/>
              <a:t>additional</a:t>
            </a:r>
            <a:r>
              <a:rPr lang="fi-FI" dirty="0"/>
              <a:t> </a:t>
            </a:r>
            <a:r>
              <a:rPr lang="fi-FI" dirty="0" err="1"/>
              <a:t>contact</a:t>
            </a:r>
            <a:r>
              <a:rPr lang="fi-FI" dirty="0"/>
              <a:t> info</a:t>
            </a:r>
            <a:r>
              <a:rPr lang="fi-FI" baseline="0" dirty="0"/>
              <a:t>. </a:t>
            </a:r>
            <a:br>
              <a:rPr lang="fi-FI" baseline="0" dirty="0"/>
            </a:b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b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EC665-8F98-4EE5-A8F6-8DB84E930FF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3565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0511D6C4-5E03-46B0-8EF2-294CFA70B3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12" y="369765"/>
            <a:ext cx="8781486" cy="6342185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F93EB824-45C3-4294-9429-811C503ACB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2484438"/>
            <a:ext cx="9144000" cy="2387600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da-DK"/>
              <a:t>Klik for at redigere i master</a:t>
            </a: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4E2C297-69D8-4D97-A136-3E249836C6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4964113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fi-FI" dirty="0"/>
          </a:p>
        </p:txBody>
      </p:sp>
      <p:pic>
        <p:nvPicPr>
          <p:cNvPr id="8" name="Kuva 7" descr="Kuva, joka sisältää kohteen teksti&#10;&#10;Kuvaus luotu, korkea luotettavuus">
            <a:extLst>
              <a:ext uri="{FF2B5EF4-FFF2-40B4-BE49-F238E27FC236}">
                <a16:creationId xmlns:a16="http://schemas.microsoft.com/office/drawing/2014/main" id="{AC901B14-7552-4324-9E91-4B447C67F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79" y="247565"/>
            <a:ext cx="3545783" cy="2190836"/>
          </a:xfrm>
          <a:prstGeom prst="rect">
            <a:avLst/>
          </a:prstGeom>
        </p:spPr>
      </p:pic>
      <p:pic>
        <p:nvPicPr>
          <p:cNvPr id="5" name="Kuva 4" descr="Kuva, joka sisältää kohteen objekti&#10;&#10;Kuvaus luotu, korkea luotettavuus">
            <a:extLst>
              <a:ext uri="{FF2B5EF4-FFF2-40B4-BE49-F238E27FC236}">
                <a16:creationId xmlns:a16="http://schemas.microsoft.com/office/drawing/2014/main" id="{B1DCBAF8-BCE4-47A2-81FA-E311FF4EA9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94" y="6039910"/>
            <a:ext cx="786774" cy="524516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43D969C1-714E-4080-AACC-BFA0DD82F71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899" y="6036217"/>
            <a:ext cx="786774" cy="5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42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Full page image logo separate"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CC5D68-CCFE-4E2B-8D87-68E3E935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0265B-AA67-4D38-9B68-69958B574EA2}" type="datetimeFigureOut">
              <a:rPr lang="fi-FI" smtClean="0"/>
              <a:pPr/>
              <a:t>21.1.2021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176D9E-E91C-4EAD-AB7B-821E11DD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97C1A9-351C-4B2A-A6B3-3F0BBD4C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84F88-B23F-422A-90DB-AC76CF4E3604}" type="slidenum">
              <a:rPr lang="fi-FI" smtClean="0"/>
              <a:pPr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83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A0E2A63-58CB-4C91-A2D8-45226A9D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E5D25F7-2E90-431A-8692-F8B9356B9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FCB9CBA-4054-43E2-9937-FEAD149AE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357E9B5-61E1-4B0A-B0DD-381BF5F9B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21.1.2021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6EFF0EA-587F-4D23-8B75-3773528E0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32CC0D1-CC02-4F40-90A6-936F6AA9B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1284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4699714-0FA3-41AF-B59F-3D84B5F5E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  <a:endParaRPr lang="fi-FI"/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48B60FF-D987-480C-B140-B9FB6A5816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B73FD24B-76E7-4798-8029-11B88BAB0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A550385C-ACF9-430A-ABF8-F99E7CD8A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21.1.2021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F26103-627E-4954-8276-25CBEE313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87A55A08-4B9C-47F5-BE66-589F44E5B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8336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6FA1BA-DD76-46E2-BD7A-228692AA6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fi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CEE787CD-684E-480A-8600-971EFDA84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970BB3E-32E5-45CC-B62A-986C43A0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21.1.2021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9169F58-8D39-4448-9D81-451724843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79B85D7-7623-4D82-820D-AE608798C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2956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0EF9395-E43E-4199-9830-35E3DDF6C9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  <a:endParaRPr lang="fi-FI"/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8C8AC093-1DA1-4AE6-B170-E117D253F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0CAF3F-12C4-4763-8E4B-12546FBBD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21.1.2021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6818195-29D6-41CF-8CD0-7ECC133D4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66598C5-B2E5-4EFC-B9DB-4D4346DF4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63500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E5A25D-3E9B-4ADA-B19D-28E9C13FD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6C78E84-185D-4282-97D6-D3B40C584F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255E6AA-9ACE-41A2-9FE0-0E8E6AC37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21.1.2021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F46CAAB-34C0-473C-9086-56E8F5A6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C5BA2B7-3F1A-4E37-B2C0-2AEF6CC86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9278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A4F14A-5B8C-46BF-90DA-F807FEF6A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A30773-EB40-44D2-9E45-4CAE24C32E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F95B3C5-0BE9-449F-9EA9-F9ABE3B77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21.1.2021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6FE555-8C06-4E99-8ECB-B6A1D7C0B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0EB918A-C7BA-40D7-AEF1-733EB8D20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304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9407D50-52E2-4DEC-A86D-2AC156414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89E8620-BB3B-41DA-8716-473C4CF894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fi-FI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D911370-F02C-41FC-ACE8-4F4912F8B3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fi-FI"/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6B20E67-758F-427E-823D-26255F820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21.1.2021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878F2ED-7C45-44ED-BC3B-C6DE7826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9EF114B-3693-420F-A28A-F89CD96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977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F329F3-5003-40C6-ABB6-7C9091AD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C1448AF-040B-4E11-A41E-BD45C17B1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DD498FD-8CDD-4D6B-8642-DBDBC11479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fi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78896B53-8D97-41FB-BD7B-3929530186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4C8CB7D-5050-4D4C-B5F4-FE52BED5DE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fi-FI"/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FA2CDA3-6943-4436-BEF2-5067D09D1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21.1.2021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B9371FF-8704-42B5-8B66-9460DC36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E85F8C4-700B-42C4-B82D-5A4FE60B9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5702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11367E-8D02-4C5E-8A56-58B8AFAA0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9381A8B-5531-40D4-82FD-4914842BA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0265B-AA67-4D38-9B68-69958B574EA2}" type="datetimeFigureOut">
              <a:rPr lang="fi-FI" smtClean="0"/>
              <a:t>21.1.2021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5605BFE-2C46-48F1-96A3-CE36576EA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0E4C3DA-A09B-4AC2-B8FC-D6ED6F984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84F88-B23F-422A-90DB-AC76CF4E3604}" type="slidenum">
              <a:rPr lang="fi-FI" smtClean="0"/>
              <a:t>‹nr.›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6297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lour 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CC5D68-CCFE-4E2B-8D87-68E3E935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0265B-AA67-4D38-9B68-69958B574EA2}" type="datetimeFigureOut">
              <a:rPr lang="fi-FI" smtClean="0"/>
              <a:pPr/>
              <a:t>21.1.2021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176D9E-E91C-4EAD-AB7B-821E11DD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97C1A9-351C-4B2A-A6B3-3F0BBD4C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84F88-B23F-422A-90DB-AC76CF4E3604}" type="slidenum">
              <a:rPr lang="fi-FI" smtClean="0"/>
              <a:pPr/>
              <a:t>‹nr.›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0BABA4-9454-4A55-8FA0-8489793F8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96" y="211185"/>
            <a:ext cx="1782996" cy="12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334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Colour backgrou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CC5D68-CCFE-4E2B-8D87-68E3E935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0265B-AA67-4D38-9B68-69958B574EA2}" type="datetimeFigureOut">
              <a:rPr lang="fi-FI" smtClean="0"/>
              <a:pPr/>
              <a:t>21.1.2021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176D9E-E91C-4EAD-AB7B-821E11DD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97C1A9-351C-4B2A-A6B3-3F0BBD4C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84F88-B23F-422A-90DB-AC76CF4E3604}" type="slidenum">
              <a:rPr lang="fi-FI" smtClean="0"/>
              <a:pPr/>
              <a:t>‹nr.›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0BABA4-9454-4A55-8FA0-8489793F82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96" y="211185"/>
            <a:ext cx="1782996" cy="12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265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ull page image">
    <p:bg>
      <p:bgPr>
        <a:blipFill dpi="0" rotWithShape="1">
          <a:blip r:embed="rId2">
            <a:lum/>
          </a:blip>
          <a:srcRect/>
          <a:stretch>
            <a:fillRect l="-32000" r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5CC5D68-CCFE-4E2B-8D87-68E3E935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890265B-AA67-4D38-9B68-69958B574EA2}" type="datetimeFigureOut">
              <a:rPr lang="fi-FI" smtClean="0"/>
              <a:pPr/>
              <a:t>21.1.2021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7176D9E-E91C-4EAD-AB7B-821E11DDA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97C1A9-351C-4B2A-A6B3-3F0BBD4C3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384F88-B23F-422A-90DB-AC76CF4E3604}" type="slidenum">
              <a:rPr lang="fi-FI" smtClean="0"/>
              <a:pPr/>
              <a:t>‹nr.›</a:t>
            </a:fld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5E0BABA4-9454-4A55-8FA0-8489793F82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096" y="211185"/>
            <a:ext cx="1782996" cy="124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17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775FFD3-EEA1-42F7-ACD0-A584B238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Title</a:t>
            </a:r>
            <a:endParaRPr lang="fi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87A3DAF-27F4-4BFC-8D49-51F8E67BB6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E57F548-0770-4724-9A11-FB270AB76B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265B-AA67-4D38-9B68-69958B574EA2}" type="datetimeFigureOut">
              <a:rPr lang="fi-FI" smtClean="0"/>
              <a:t>21.1.2021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F956FE-6CCB-4F14-A60C-C59F47AA3E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6378B46-7CDC-4875-B3EC-95B57F6C5D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84F88-B23F-422A-90DB-AC76CF4E3604}" type="slidenum">
              <a:rPr lang="fi-FI" smtClean="0"/>
              <a:t>‹nr.›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A2A4D993-4700-48D3-ACD3-6C1EB1D441F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117" y="230188"/>
            <a:ext cx="1805066" cy="117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24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3F8661-31AC-48D1-837C-0D9CEF46EF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5" y="2484438"/>
            <a:ext cx="9144000" cy="1426380"/>
          </a:xfrm>
        </p:spPr>
        <p:txBody>
          <a:bodyPr>
            <a:noAutofit/>
          </a:bodyPr>
          <a:lstStyle/>
          <a:p>
            <a:r>
              <a:rPr lang="en-US" sz="3600" dirty="0"/>
              <a:t>Rural Water and Food Security (PI RURAL)</a:t>
            </a:r>
            <a:br>
              <a:rPr lang="en-US" sz="3600" dirty="0"/>
            </a:br>
            <a:r>
              <a:rPr lang="en-US" sz="3600" dirty="0"/>
              <a:t>Groundwater Policy Dialogue Themes deriving from Lot 2</a:t>
            </a:r>
            <a:endParaRPr lang="fi-FI" sz="3600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D1C1A1D5-50A4-4E53-929A-FC97F9A64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0075" y="4291041"/>
            <a:ext cx="8769008" cy="2081623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Bjørn Kaare Jensen</a:t>
            </a:r>
          </a:p>
          <a:p>
            <a:r>
              <a:rPr lang="en-US" dirty="0"/>
              <a:t>Geological Survey of Denmark and Greenland</a:t>
            </a:r>
          </a:p>
          <a:p>
            <a:endParaRPr lang="en-US" dirty="0"/>
          </a:p>
          <a:p>
            <a:r>
              <a:rPr lang="en-US" dirty="0"/>
              <a:t>Seminar on Science and Technology Cooperation, </a:t>
            </a:r>
          </a:p>
          <a:p>
            <a:r>
              <a:rPr lang="en-US" dirty="0"/>
              <a:t>8th High Level Dialogue Meeting, China-Europe Water Platform, Teams, 21 January 2021</a:t>
            </a:r>
          </a:p>
          <a:p>
            <a:endParaRPr lang="en-US" dirty="0"/>
          </a:p>
          <a:p>
            <a:endParaRPr lang="en-US" dirty="0"/>
          </a:p>
          <a:p>
            <a:endParaRPr lang="fi-FI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104D5C9-685B-40FF-93E4-07F371B7B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707" y="3447650"/>
            <a:ext cx="5869613" cy="232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6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F1C2871C-46BC-45C7-B6DC-3A5BBA9F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67900" cy="1325563"/>
          </a:xfrm>
        </p:spPr>
        <p:txBody>
          <a:bodyPr>
            <a:normAutofit/>
          </a:bodyPr>
          <a:lstStyle/>
          <a:p>
            <a:r>
              <a:rPr lang="da-DK" sz="4000" dirty="0"/>
              <a:t>Groundwater Policy Dialogue Themes</a:t>
            </a:r>
          </a:p>
        </p:txBody>
      </p:sp>
      <p:sp>
        <p:nvSpPr>
          <p:cNvPr id="8" name="Pladsholder til indhold 7">
            <a:extLst>
              <a:ext uri="{FF2B5EF4-FFF2-40B4-BE49-F238E27FC236}">
                <a16:creationId xmlns:a16="http://schemas.microsoft.com/office/drawing/2014/main" id="{90D5CD53-123B-49F4-A43D-8888FBD42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3600" dirty="0">
                <a:solidFill>
                  <a:schemeClr val="accent2">
                    <a:lumMod val="75000"/>
                  </a:schemeClr>
                </a:solidFill>
              </a:rPr>
              <a:t>2019 Groundwater Quantity Management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GEUS, SYKE, ChinaRM, INTEC, YRCC, </a:t>
            </a:r>
            <a:r>
              <a:rPr lang="en-GB" sz="2400" dirty="0" err="1">
                <a:solidFill>
                  <a:schemeClr val="accent6">
                    <a:lumMod val="75000"/>
                  </a:schemeClr>
                </a:solidFill>
              </a:rPr>
              <a:t>Univ</a:t>
            </a:r>
            <a:r>
              <a:rPr lang="en-GB" sz="2400" dirty="0">
                <a:solidFill>
                  <a:schemeClr val="accent6">
                    <a:lumMod val="75000"/>
                  </a:schemeClr>
                </a:solidFill>
              </a:rPr>
              <a:t> of Jinan, Hohai University, CIGEM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Themes: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Aquifer restoration – Managed Aquifer Recharge 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Water savings, water reuse and water efficiency                         measures 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Water valorization and water pricing - 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Water saving irrigation  </a:t>
            </a:r>
          </a:p>
          <a:p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Stakeholder participation – awareness raising</a:t>
            </a:r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DBD8E162-C39F-4879-A81D-B3CE849EF6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437" y="2878557"/>
            <a:ext cx="1639966" cy="1310754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6528636F-CBBE-4AAB-B3D2-472900C060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36051" y="4324248"/>
            <a:ext cx="1664352" cy="1237595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9B6BF063-3CAA-43B2-9559-9B6B697C9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7222" y="4490652"/>
            <a:ext cx="1518036" cy="15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50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15E4E7-C78F-42FE-8C07-D8BB86681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Groundwater Policy Dialogue Themes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445691D-6693-4B8F-A211-8466A41DA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</a:rPr>
              <a:t>2020 Groundwater Quality Management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GEUS, SYKE, ChinaRM, Aarhus university, WRISD (Shandong), CIGEM, WRMC,      University of Jinan, BJSMTC, FND-Water, (MEE to be involved)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Themes: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Water quality standards 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Groundwater monitoring and data management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Diffuse groundwater pollution (Pesticides, NO3)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Groundwater remediation (PRB, MAR) 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Groundwater-based water supply and treatment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Village-level wastewater treatment (Rootzone treatment) 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6B17A018-6E7E-485A-BC86-7703EBB26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2167" y="2087764"/>
            <a:ext cx="1312954" cy="1569836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105C268C-B6B0-4EF5-9494-6AF53F3D0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275" y="3080258"/>
            <a:ext cx="1271766" cy="1569836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7030140-5F9C-46F2-8B50-46874382E6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2699" y="3710233"/>
            <a:ext cx="1322422" cy="189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1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243824-26F1-464B-8032-2961809FF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dirty="0"/>
              <a:t>Groundwater Policy Dialogue Themes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462A8F-EAC2-464B-A1B4-69FB0618B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buClr>
                <a:srgbClr val="3494BA">
                  <a:lumMod val="75000"/>
                </a:srgbClr>
              </a:buClr>
              <a:buNone/>
            </a:pPr>
            <a:r>
              <a:rPr lang="en-GB" sz="3200" dirty="0">
                <a:solidFill>
                  <a:schemeClr val="accent2">
                    <a:lumMod val="75000"/>
                  </a:schemeClr>
                </a:solidFill>
              </a:rPr>
              <a:t>2021 Sustainable Use of Groundwater</a:t>
            </a:r>
          </a:p>
          <a:p>
            <a:pPr marL="0" lvl="0" indent="0">
              <a:buClr>
                <a:srgbClr val="3494BA">
                  <a:lumMod val="75000"/>
                </a:srgbClr>
              </a:buClr>
              <a:buNone/>
            </a:pP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University of Cordoba, University of Aarhus, COWI,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Institute of Geographic Sciences and Natural Resources (</a:t>
            </a:r>
            <a:r>
              <a:rPr lang="en-GB" sz="2000" dirty="0">
                <a:solidFill>
                  <a:schemeClr val="accent6">
                    <a:lumMod val="75000"/>
                  </a:schemeClr>
                </a:solidFill>
              </a:rPr>
              <a:t>IGSNRR), YRCC, </a:t>
            </a:r>
          </a:p>
          <a:p>
            <a:pPr marL="0" lvl="0" indent="0">
              <a:buClr>
                <a:srgbClr val="3494BA">
                  <a:lumMod val="75000"/>
                </a:srgbClr>
              </a:buClr>
              <a:buNone/>
            </a:pPr>
            <a:r>
              <a:rPr lang="en-GB" sz="2400" dirty="0">
                <a:solidFill>
                  <a:srgbClr val="58B6C0">
                    <a:lumMod val="75000"/>
                  </a:srgbClr>
                </a:solidFill>
              </a:rPr>
              <a:t>Themes:</a:t>
            </a:r>
          </a:p>
          <a:p>
            <a:pPr marL="0" lvl="0" indent="0">
              <a:spcBef>
                <a:spcPts val="600"/>
              </a:spcBef>
              <a:buClr>
                <a:srgbClr val="3494BA">
                  <a:lumMod val="75000"/>
                </a:srgbClr>
              </a:buClr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Groundwater-based water supply</a:t>
            </a:r>
          </a:p>
          <a:p>
            <a:pPr marL="0" lvl="0" indent="0">
              <a:buClr>
                <a:srgbClr val="3494BA">
                  <a:lumMod val="75000"/>
                </a:srgbClr>
              </a:buClr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Water cycle modelling</a:t>
            </a:r>
          </a:p>
          <a:p>
            <a:pPr marL="0" lvl="0" indent="0">
              <a:buClr>
                <a:srgbClr val="3494BA">
                  <a:lumMod val="75000"/>
                </a:srgbClr>
              </a:buClr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Water saving irrigation</a:t>
            </a:r>
          </a:p>
          <a:p>
            <a:pPr marL="0" lvl="0" indent="0">
              <a:buClr>
                <a:srgbClr val="3494BA">
                  <a:lumMod val="75000"/>
                </a:srgbClr>
              </a:buClr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Conjunctive use of groundwater and surface water</a:t>
            </a:r>
          </a:p>
          <a:p>
            <a:pPr marL="0" lvl="0" indent="0">
              <a:buClr>
                <a:srgbClr val="3494BA">
                  <a:lumMod val="75000"/>
                </a:srgbClr>
              </a:buClr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Groundwater – surface water interactions</a:t>
            </a:r>
          </a:p>
          <a:p>
            <a:pPr marL="0" lvl="0" indent="0">
              <a:buClr>
                <a:srgbClr val="3494BA">
                  <a:lumMod val="75000"/>
                </a:srgbClr>
              </a:buClr>
              <a:buNone/>
            </a:pPr>
            <a:r>
              <a:rPr lang="en-GB" dirty="0">
                <a:solidFill>
                  <a:schemeClr val="accent2">
                    <a:lumMod val="75000"/>
                  </a:schemeClr>
                </a:solidFill>
              </a:rPr>
              <a:t>Water allocation based on societal values of water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07675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4">
            <a:extLst>
              <a:ext uri="{FF2B5EF4-FFF2-40B4-BE49-F238E27FC236}">
                <a16:creationId xmlns:a16="http://schemas.microsoft.com/office/drawing/2014/main" id="{F1EEB870-A8D6-43FD-8577-2469AB26D929}"/>
              </a:ext>
            </a:extLst>
          </p:cNvPr>
          <p:cNvSpPr txBox="1">
            <a:spLocks/>
          </p:cNvSpPr>
          <p:nvPr/>
        </p:nvSpPr>
        <p:spPr>
          <a:xfrm>
            <a:off x="1983545" y="1926572"/>
            <a:ext cx="8454683" cy="208271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sz="7200" dirty="0">
                <a:solidFill>
                  <a:schemeClr val="bg1"/>
                </a:solidFill>
              </a:rPr>
              <a:t>Thank you!</a:t>
            </a:r>
          </a:p>
          <a:p>
            <a:pPr algn="ctr"/>
            <a:r>
              <a:rPr lang="zh-CN" altLang="da-DK" sz="4000" dirty="0">
                <a:solidFill>
                  <a:schemeClr val="bg1"/>
                </a:solidFill>
              </a:rPr>
              <a:t>感谢您的参与和关注！</a:t>
            </a:r>
          </a:p>
          <a:p>
            <a:pPr algn="ctr"/>
            <a:endParaRPr lang="fi-FI" sz="7200" dirty="0">
              <a:solidFill>
                <a:schemeClr val="bg1"/>
              </a:solidFill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C565A67-2CCD-4CC4-A8F8-DEAF93D08D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29186" y="6056633"/>
            <a:ext cx="534169" cy="43204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532CCC6B-326E-4773-B716-0DA4E8B841BA}"/>
              </a:ext>
            </a:extLst>
          </p:cNvPr>
          <p:cNvSpPr txBox="1"/>
          <p:nvPr/>
        </p:nvSpPr>
        <p:spPr>
          <a:xfrm>
            <a:off x="8897815" y="6119349"/>
            <a:ext cx="3493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Twitter @</a:t>
            </a:r>
            <a:r>
              <a:rPr lang="fi-FI" dirty="0" err="1">
                <a:solidFill>
                  <a:schemeClr val="bg1"/>
                </a:solidFill>
              </a:rPr>
              <a:t>ChinaEUwater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10" name="Tekstin paikkamerkki 5">
            <a:extLst>
              <a:ext uri="{FF2B5EF4-FFF2-40B4-BE49-F238E27FC236}">
                <a16:creationId xmlns:a16="http://schemas.microsoft.com/office/drawing/2014/main" id="{1136E55B-1104-46A8-B4B6-1EC134AC773C}"/>
              </a:ext>
            </a:extLst>
          </p:cNvPr>
          <p:cNvSpPr txBox="1">
            <a:spLocks/>
          </p:cNvSpPr>
          <p:nvPr/>
        </p:nvSpPr>
        <p:spPr>
          <a:xfrm>
            <a:off x="2807747" y="4317529"/>
            <a:ext cx="6576504" cy="13681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>
                <a:solidFill>
                  <a:schemeClr val="bg1"/>
                </a:solidFill>
              </a:rPr>
              <a:t>www.cewp.eu</a:t>
            </a:r>
          </a:p>
          <a:p>
            <a:pPr marL="0" indent="0" algn="ctr">
              <a:buNone/>
            </a:pP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3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CEWP">
      <a:dk1>
        <a:sysClr val="windowText" lastClr="000000"/>
      </a:dk1>
      <a:lt1>
        <a:sysClr val="window" lastClr="FFFFFF"/>
      </a:lt1>
      <a:dk2>
        <a:srgbClr val="005697"/>
      </a:dk2>
      <a:lt2>
        <a:srgbClr val="EDEDED"/>
      </a:lt2>
      <a:accent1>
        <a:srgbClr val="003399"/>
      </a:accent1>
      <a:accent2>
        <a:srgbClr val="E6302D"/>
      </a:accent2>
      <a:accent3>
        <a:srgbClr val="7C7C7B"/>
      </a:accent3>
      <a:accent4>
        <a:srgbClr val="D9DEF2"/>
      </a:accent4>
      <a:accent5>
        <a:srgbClr val="FBE9E4"/>
      </a:accent5>
      <a:accent6>
        <a:srgbClr val="8E9ED1"/>
      </a:accent6>
      <a:hlink>
        <a:srgbClr val="000000"/>
      </a:hlink>
      <a:folHlink>
        <a:srgbClr val="000000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WP_ppt_EN_06_18.pptx" id="{8373F8F4-A07F-4EE4-8775-21F751B76FE3}" vid="{026CDC50-960F-4E28-9640-71805B75E4E4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CEWP_ppt_EN_06_18 (2)</Template>
  <TotalTime>1932</TotalTime>
  <Words>294</Words>
  <Application>Microsoft Office PowerPoint</Application>
  <PresentationFormat>Widescreen</PresentationFormat>
  <Paragraphs>46</Paragraphs>
  <Slides>5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Trebuchet MS</vt:lpstr>
      <vt:lpstr>Office-teema</vt:lpstr>
      <vt:lpstr>Rural Water and Food Security (PI RURAL) Groundwater Policy Dialogue Themes deriving from Lot 2</vt:lpstr>
      <vt:lpstr>Groundwater Policy Dialogue Themes</vt:lpstr>
      <vt:lpstr>Groundwater Policy Dialogue Themes</vt:lpstr>
      <vt:lpstr>Groundwater Policy Dialogue Themes</vt:lpstr>
      <vt:lpstr>PowerPoint-præsentation</vt:lpstr>
    </vt:vector>
  </TitlesOfParts>
  <Company>GEUS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Water and Food Security  (PI RURAL)</dc:title>
  <dc:creator>Jensen, Bjørn Kaare</dc:creator>
  <cp:lastModifiedBy>Bjørn Kaare</cp:lastModifiedBy>
  <cp:revision>38</cp:revision>
  <dcterms:created xsi:type="dcterms:W3CDTF">2018-06-24T08:14:32Z</dcterms:created>
  <dcterms:modified xsi:type="dcterms:W3CDTF">2021-01-20T23:45:22Z</dcterms:modified>
</cp:coreProperties>
</file>